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Montserrat SemiBold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Montserrat Medium"/>
      <p:regular r:id="rId26"/>
      <p:bold r:id="rId27"/>
      <p:italic r:id="rId28"/>
      <p:boldItalic r:id="rId29"/>
    </p:embeddedFont>
    <p:embeddedFont>
      <p:font typeface="Montserrat Light"/>
      <p:regular r:id="rId30"/>
      <p:bold r:id="rId31"/>
      <p:italic r:id="rId32"/>
      <p:boldItalic r:id="rId33"/>
    </p:embeddedFont>
    <p:embeddedFont>
      <p:font typeface="Average"/>
      <p:regular r:id="rId34"/>
    </p:embeddedFont>
    <p:embeddedFont>
      <p:font typeface="Oswald"/>
      <p:regular r:id="rId35"/>
      <p:bold r:id="rId36"/>
    </p:embeddedFont>
    <p:embeddedFont>
      <p:font typeface="Nunito Light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C4CDBA6-D9E3-46BF-8D74-513278005D7C}">
  <a:tblStyle styleId="{3C4CDBA6-D9E3-46BF-8D74-513278005D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Light-boldItalic.fntdata"/><Relationship Id="rId20" Type="http://schemas.openxmlformats.org/officeDocument/2006/relationships/font" Target="fonts/MontserratSemiBold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MontserratSemiBold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Medium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MontserratMedium-italic.fntdata"/><Relationship Id="rId27" Type="http://schemas.openxmlformats.org/officeDocument/2006/relationships/font" Target="fonts/MontserratMedium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Light-bold.fntdata"/><Relationship Id="rId30" Type="http://schemas.openxmlformats.org/officeDocument/2006/relationships/font" Target="fonts/MontserratLight-regular.fntdata"/><Relationship Id="rId11" Type="http://schemas.openxmlformats.org/officeDocument/2006/relationships/slide" Target="slides/slide5.xml"/><Relationship Id="rId33" Type="http://schemas.openxmlformats.org/officeDocument/2006/relationships/font" Target="fonts/Montserrat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Light-italic.fntdata"/><Relationship Id="rId13" Type="http://schemas.openxmlformats.org/officeDocument/2006/relationships/slide" Target="slides/slide7.xml"/><Relationship Id="rId35" Type="http://schemas.openxmlformats.org/officeDocument/2006/relationships/font" Target="fonts/Oswald-regular.fntdata"/><Relationship Id="rId12" Type="http://schemas.openxmlformats.org/officeDocument/2006/relationships/slide" Target="slides/slide6.xml"/><Relationship Id="rId34" Type="http://schemas.openxmlformats.org/officeDocument/2006/relationships/font" Target="fonts/Average-regular.fntdata"/><Relationship Id="rId15" Type="http://schemas.openxmlformats.org/officeDocument/2006/relationships/slide" Target="slides/slide9.xml"/><Relationship Id="rId37" Type="http://schemas.openxmlformats.org/officeDocument/2006/relationships/font" Target="fonts/NunitoLight-regular.fntdata"/><Relationship Id="rId14" Type="http://schemas.openxmlformats.org/officeDocument/2006/relationships/slide" Target="slides/slide8.xml"/><Relationship Id="rId36" Type="http://schemas.openxmlformats.org/officeDocument/2006/relationships/font" Target="fonts/Oswald-bold.fntdata"/><Relationship Id="rId17" Type="http://schemas.openxmlformats.org/officeDocument/2006/relationships/slide" Target="slides/slide11.xml"/><Relationship Id="rId39" Type="http://schemas.openxmlformats.org/officeDocument/2006/relationships/font" Target="fonts/NunitoLight-italic.fntdata"/><Relationship Id="rId16" Type="http://schemas.openxmlformats.org/officeDocument/2006/relationships/slide" Target="slides/slide10.xml"/><Relationship Id="rId38" Type="http://schemas.openxmlformats.org/officeDocument/2006/relationships/font" Target="fonts/NunitoLight-bold.fntdata"/><Relationship Id="rId19" Type="http://schemas.openxmlformats.org/officeDocument/2006/relationships/font" Target="fonts/MontserratSemiBold-bold.fntdata"/><Relationship Id="rId18" Type="http://schemas.openxmlformats.org/officeDocument/2006/relationships/font" Target="fonts/MontserratSemiBold-regular.fntdata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bca4e9c3e_0_9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bca4e9c3e_0_9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bca4e9c3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bca4e9c3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bca4e9c3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bca4e9c3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4.jpg"/><Relationship Id="rId5" Type="http://schemas.openxmlformats.org/officeDocument/2006/relationships/image" Target="../media/image3.jpg"/><Relationship Id="rId6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uto.economictimes.indiatimes.com/news/industry/number-of-vehicles-on-delhi-roads-over-1-crore-with-more-than-70-lakh-two-wheelers-economic-survey/68128444" TargetMode="External"/><Relationship Id="rId4" Type="http://schemas.openxmlformats.org/officeDocument/2006/relationships/hyperlink" Target="https://economictimes.indiatimes.com/news/politics-and-nation/parking-problem-blocking-prosperity-of-delhi-sc/articleshow/68292028.cms" TargetMode="External"/><Relationship Id="rId5" Type="http://schemas.openxmlformats.org/officeDocument/2006/relationships/hyperlink" Target="https://auto.economictimes.indiatimes.com/news/industry/number-of-vehicles-on-delhi-roads-over-1-crore-with-more-than-70-lakh-two-wheelers-economic-survey/68128444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economictimes.indiatimes.com/news/politics-and-nation/parking-problem-blocking-prosperity-of-delhi-sc/articleshow/68292028.cm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parkMyCar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y code_hashers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idx="1" type="body"/>
          </p:nvPr>
        </p:nvSpPr>
        <p:spPr>
          <a:xfrm>
            <a:off x="311700" y="1550250"/>
            <a:ext cx="84480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Montserrat Light"/>
                <a:ea typeface="Montserrat Light"/>
                <a:cs typeface="Montserrat Light"/>
                <a:sym typeface="Montserrat Light"/>
              </a:rPr>
              <a:t>If you own a private vehicle, you can also list your private parking space on our platform, and earn while your your spot isn’t in use.</a:t>
            </a:r>
            <a:endParaRPr sz="14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72" name="Google Shape;172;p22"/>
          <p:cNvSpPr txBox="1"/>
          <p:nvPr>
            <p:ph type="title"/>
          </p:nvPr>
        </p:nvSpPr>
        <p:spPr>
          <a:xfrm>
            <a:off x="311700" y="555600"/>
            <a:ext cx="35022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Owners of Free Space</a:t>
            </a:r>
            <a:endParaRPr/>
          </a:p>
        </p:txBody>
      </p:sp>
      <p:grpSp>
        <p:nvGrpSpPr>
          <p:cNvPr id="173" name="Google Shape;173;p22"/>
          <p:cNvGrpSpPr/>
          <p:nvPr/>
        </p:nvGrpSpPr>
        <p:grpSpPr>
          <a:xfrm>
            <a:off x="7315200" y="2544900"/>
            <a:ext cx="1828800" cy="2598625"/>
            <a:chOff x="3657600" y="2544900"/>
            <a:chExt cx="1828800" cy="2598625"/>
          </a:xfrm>
        </p:grpSpPr>
        <p:sp>
          <p:nvSpPr>
            <p:cNvPr id="174" name="Google Shape;174;p22"/>
            <p:cNvSpPr/>
            <p:nvPr/>
          </p:nvSpPr>
          <p:spPr>
            <a:xfrm>
              <a:off x="3657600" y="2823925"/>
              <a:ext cx="1828800" cy="23196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3657600" y="2544900"/>
              <a:ext cx="1828800" cy="5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2"/>
            <p:cNvSpPr txBox="1"/>
            <p:nvPr/>
          </p:nvSpPr>
          <p:spPr>
            <a:xfrm>
              <a:off x="3863250" y="3050050"/>
              <a:ext cx="14175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Earn from a previously unused space</a:t>
              </a:r>
              <a:endParaRPr b="1" sz="12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" name="Google Shape;177;p22"/>
            <p:cNvSpPr txBox="1"/>
            <p:nvPr/>
          </p:nvSpPr>
          <p:spPr>
            <a:xfrm>
              <a:off x="3863250" y="3896950"/>
              <a:ext cx="14175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You have now monetized your previously free land</a:t>
              </a:r>
              <a:endParaRPr sz="9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8" name="Google Shape;178;p22"/>
          <p:cNvGrpSpPr/>
          <p:nvPr/>
        </p:nvGrpSpPr>
        <p:grpSpPr>
          <a:xfrm>
            <a:off x="3657568" y="2544900"/>
            <a:ext cx="1848734" cy="2598625"/>
            <a:chOff x="3657600" y="2544900"/>
            <a:chExt cx="1828800" cy="2598625"/>
          </a:xfrm>
        </p:grpSpPr>
        <p:sp>
          <p:nvSpPr>
            <p:cNvPr id="179" name="Google Shape;179;p22"/>
            <p:cNvSpPr/>
            <p:nvPr/>
          </p:nvSpPr>
          <p:spPr>
            <a:xfrm>
              <a:off x="3657600" y="2823925"/>
              <a:ext cx="1828800" cy="23196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3657600" y="2544900"/>
              <a:ext cx="1828800" cy="5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2"/>
            <p:cNvSpPr txBox="1"/>
            <p:nvPr/>
          </p:nvSpPr>
          <p:spPr>
            <a:xfrm>
              <a:off x="3863250" y="3050050"/>
              <a:ext cx="14175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Locate Yourself</a:t>
              </a:r>
              <a:endParaRPr b="1" sz="12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2" name="Google Shape;182;p22"/>
            <p:cNvSpPr txBox="1"/>
            <p:nvPr/>
          </p:nvSpPr>
          <p:spPr>
            <a:xfrm>
              <a:off x="3863250" y="3896950"/>
              <a:ext cx="14175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Help us locate you, by dropping a pin or enter your address and let mapMyIndia’s Geocode API find you</a:t>
              </a:r>
              <a:endParaRPr sz="9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3" name="Google Shape;183;p22"/>
          <p:cNvGrpSpPr/>
          <p:nvPr/>
        </p:nvGrpSpPr>
        <p:grpSpPr>
          <a:xfrm>
            <a:off x="1828800" y="2544900"/>
            <a:ext cx="1828800" cy="2598625"/>
            <a:chOff x="0" y="2544900"/>
            <a:chExt cx="1828800" cy="2598625"/>
          </a:xfrm>
        </p:grpSpPr>
        <p:sp>
          <p:nvSpPr>
            <p:cNvPr id="184" name="Google Shape;184;p22"/>
            <p:cNvSpPr/>
            <p:nvPr/>
          </p:nvSpPr>
          <p:spPr>
            <a:xfrm>
              <a:off x="0" y="2823925"/>
              <a:ext cx="1828800" cy="2319600"/>
            </a:xfrm>
            <a:prstGeom prst="rect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0" y="2544900"/>
              <a:ext cx="1828800" cy="53700"/>
            </a:xfrm>
            <a:prstGeom prst="rect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2"/>
            <p:cNvSpPr txBox="1"/>
            <p:nvPr/>
          </p:nvSpPr>
          <p:spPr>
            <a:xfrm>
              <a:off x="205650" y="3050050"/>
              <a:ext cx="14175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Register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7" name="Google Shape;187;p22"/>
            <p:cNvSpPr txBox="1"/>
            <p:nvPr/>
          </p:nvSpPr>
          <p:spPr>
            <a:xfrm>
              <a:off x="205650" y="3896950"/>
              <a:ext cx="14175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 case you have a space lying free for certain hours, register on parkMyCar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8" name="Google Shape;188;p22"/>
          <p:cNvGrpSpPr/>
          <p:nvPr/>
        </p:nvGrpSpPr>
        <p:grpSpPr>
          <a:xfrm>
            <a:off x="0" y="2544900"/>
            <a:ext cx="1893174" cy="2598625"/>
            <a:chOff x="0" y="2544900"/>
            <a:chExt cx="1828800" cy="2598625"/>
          </a:xfrm>
        </p:grpSpPr>
        <p:sp>
          <p:nvSpPr>
            <p:cNvPr id="189" name="Google Shape;189;p22"/>
            <p:cNvSpPr/>
            <p:nvPr/>
          </p:nvSpPr>
          <p:spPr>
            <a:xfrm>
              <a:off x="0" y="2823925"/>
              <a:ext cx="1828800" cy="2319600"/>
            </a:xfrm>
            <a:prstGeom prst="rect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0" y="2544900"/>
              <a:ext cx="1828800" cy="53700"/>
            </a:xfrm>
            <a:prstGeom prst="rect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2"/>
            <p:cNvSpPr txBox="1"/>
            <p:nvPr/>
          </p:nvSpPr>
          <p:spPr>
            <a:xfrm>
              <a:off x="205650" y="3050050"/>
              <a:ext cx="14175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Have a private parking space lying empty?</a:t>
              </a:r>
              <a:endParaRPr b="1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2" name="Google Shape;192;p22"/>
            <p:cNvSpPr txBox="1"/>
            <p:nvPr/>
          </p:nvSpPr>
          <p:spPr>
            <a:xfrm>
              <a:off x="205650" y="3896950"/>
              <a:ext cx="14175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Most private vehicle owners have their personal parking space that lies unused whenever they go out</a:t>
              </a:r>
              <a:endPara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93" name="Google Shape;193;p22"/>
          <p:cNvSpPr txBox="1"/>
          <p:nvPr/>
        </p:nvSpPr>
        <p:spPr>
          <a:xfrm>
            <a:off x="7209000" y="0"/>
            <a:ext cx="1935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rPr>
              <a:t>parkMyCar</a:t>
            </a:r>
            <a:endParaRPr sz="1800">
              <a:solidFill>
                <a:srgbClr val="D9D9D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94" name="Google Shape;194;p22"/>
          <p:cNvGrpSpPr/>
          <p:nvPr/>
        </p:nvGrpSpPr>
        <p:grpSpPr>
          <a:xfrm>
            <a:off x="5486173" y="2544900"/>
            <a:ext cx="1893174" cy="2598625"/>
            <a:chOff x="3657600" y="2544900"/>
            <a:chExt cx="1828800" cy="2598625"/>
          </a:xfrm>
        </p:grpSpPr>
        <p:sp>
          <p:nvSpPr>
            <p:cNvPr id="195" name="Google Shape;195;p22"/>
            <p:cNvSpPr/>
            <p:nvPr/>
          </p:nvSpPr>
          <p:spPr>
            <a:xfrm>
              <a:off x="3657600" y="2823925"/>
              <a:ext cx="1828800" cy="23196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2"/>
            <p:cNvSpPr txBox="1"/>
            <p:nvPr/>
          </p:nvSpPr>
          <p:spPr>
            <a:xfrm>
              <a:off x="3863250" y="3050050"/>
              <a:ext cx="1417500" cy="79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Enlist your space as available, whenever you’re out</a:t>
              </a:r>
              <a:endParaRPr b="1" sz="12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7" name="Google Shape;197;p22"/>
            <p:cNvSpPr txBox="1"/>
            <p:nvPr/>
          </p:nvSpPr>
          <p:spPr>
            <a:xfrm>
              <a:off x="3863250" y="3896950"/>
              <a:ext cx="1417500" cy="99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9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Whenever your space is lying empty, enlist your “Parking Lot” as open, else keep it closed</a:t>
              </a:r>
              <a:endParaRPr sz="9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3657600" y="2544900"/>
              <a:ext cx="1828800" cy="53700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490250" y="526350"/>
            <a:ext cx="80022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</a:rPr>
              <a:t>The technology used:</a:t>
            </a:r>
            <a:endParaRPr>
              <a:solidFill>
                <a:srgbClr val="134F5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</a:rPr>
              <a:t>mapMyIndia + Microsoft Azure</a:t>
            </a:r>
            <a:endParaRPr>
              <a:solidFill>
                <a:srgbClr val="134F5C"/>
              </a:solidFill>
            </a:endParaRPr>
          </a:p>
        </p:txBody>
      </p:sp>
      <p:sp>
        <p:nvSpPr>
          <p:cNvPr id="204" name="Google Shape;204;p23"/>
          <p:cNvSpPr txBox="1"/>
          <p:nvPr/>
        </p:nvSpPr>
        <p:spPr>
          <a:xfrm>
            <a:off x="7209000" y="0"/>
            <a:ext cx="1935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34F5C"/>
                </a:solidFill>
                <a:latin typeface="Oswald"/>
                <a:ea typeface="Oswald"/>
                <a:cs typeface="Oswald"/>
                <a:sym typeface="Oswald"/>
              </a:rPr>
              <a:t>parkMyCar</a:t>
            </a:r>
            <a:endParaRPr sz="1800">
              <a:solidFill>
                <a:srgbClr val="134F5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idx="4294967295" type="title"/>
          </p:nvPr>
        </p:nvSpPr>
        <p:spPr>
          <a:xfrm>
            <a:off x="231725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Rhitvik Sinha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67" name="Google Shape;67;p14"/>
          <p:cNvSpPr txBox="1"/>
          <p:nvPr>
            <p:ph idx="4294967295" type="body"/>
          </p:nvPr>
        </p:nvSpPr>
        <p:spPr>
          <a:xfrm>
            <a:off x="231725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2nd year </a:t>
            </a:r>
            <a:r>
              <a:rPr lang="en" sz="11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Undergraduate</a:t>
            </a:r>
            <a:endParaRPr sz="11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Electrical Engineering</a:t>
            </a:r>
            <a:endParaRPr sz="11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Indian Institute of Technology</a:t>
            </a:r>
            <a:endParaRPr sz="9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Kharagpur</a:t>
            </a:r>
            <a:endParaRPr sz="9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68" name="Google Shape;68;p14"/>
          <p:cNvSpPr txBox="1"/>
          <p:nvPr>
            <p:ph idx="4294967295" type="title"/>
          </p:nvPr>
        </p:nvSpPr>
        <p:spPr>
          <a:xfrm>
            <a:off x="2449668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Ayush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1800"/>
              <a:t>Goyal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69" name="Google Shape;69;p14"/>
          <p:cNvSpPr txBox="1"/>
          <p:nvPr>
            <p:ph idx="4294967295" type="title"/>
          </p:nvPr>
        </p:nvSpPr>
        <p:spPr>
          <a:xfrm>
            <a:off x="4667629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Mridul Chaturvedi</a:t>
            </a:r>
            <a:endParaRPr sz="1800"/>
          </a:p>
        </p:txBody>
      </p:sp>
      <p:sp>
        <p:nvSpPr>
          <p:cNvPr id="70" name="Google Shape;70;p14"/>
          <p:cNvSpPr txBox="1"/>
          <p:nvPr>
            <p:ph idx="4294967295" type="body"/>
          </p:nvPr>
        </p:nvSpPr>
        <p:spPr>
          <a:xfrm>
            <a:off x="2449668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1st year Undergraduate</a:t>
            </a:r>
            <a:endParaRPr sz="1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Information Technology</a:t>
            </a:r>
            <a:endParaRPr sz="1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Delhi Technological University</a:t>
            </a:r>
            <a:endParaRPr sz="9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71" name="Google Shape;71;p14"/>
          <p:cNvSpPr txBox="1"/>
          <p:nvPr>
            <p:ph idx="4294967295" type="body"/>
          </p:nvPr>
        </p:nvSpPr>
        <p:spPr>
          <a:xfrm>
            <a:off x="4667629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1st year Undergraduate</a:t>
            </a:r>
            <a:endParaRPr sz="1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Information Technology</a:t>
            </a:r>
            <a:endParaRPr sz="1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Delhi Technological University</a:t>
            </a:r>
            <a:endParaRPr sz="9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72" name="Google Shape;72;p14"/>
          <p:cNvSpPr txBox="1"/>
          <p:nvPr>
            <p:ph idx="4294967295" type="title"/>
          </p:nvPr>
        </p:nvSpPr>
        <p:spPr>
          <a:xfrm>
            <a:off x="6885590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Gaurav Dawra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3" name="Google Shape;73;p14"/>
          <p:cNvSpPr txBox="1"/>
          <p:nvPr>
            <p:ph idx="4294967295" type="body"/>
          </p:nvPr>
        </p:nvSpPr>
        <p:spPr>
          <a:xfrm>
            <a:off x="6885590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1st year Undergraduate</a:t>
            </a:r>
            <a:endParaRPr sz="1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Computer Science</a:t>
            </a:r>
            <a:endParaRPr sz="1000"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Indraprastha Institute of</a:t>
            </a:r>
            <a:endParaRPr sz="9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Information</a:t>
            </a:r>
            <a:r>
              <a:rPr lang="en" sz="9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Technology, Delhi</a:t>
            </a:r>
            <a:endParaRPr sz="9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3363" y="1329450"/>
            <a:ext cx="1674900" cy="1674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563" y="1279500"/>
            <a:ext cx="1721100" cy="1721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8975" y="1275750"/>
            <a:ext cx="1674900" cy="1728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74575" y="1275751"/>
            <a:ext cx="15927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/>
          <p:nvPr/>
        </p:nvSpPr>
        <p:spPr>
          <a:xfrm>
            <a:off x="7864500" y="0"/>
            <a:ext cx="1296600" cy="3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34F5C"/>
                </a:solidFill>
                <a:latin typeface="Oswald"/>
                <a:ea typeface="Oswald"/>
                <a:cs typeface="Oswald"/>
                <a:sym typeface="Oswald"/>
              </a:rPr>
              <a:t>parkMyCar</a:t>
            </a:r>
            <a:endParaRPr sz="1800">
              <a:solidFill>
                <a:srgbClr val="134F5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0" y="0"/>
            <a:ext cx="15033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34F5C"/>
                </a:solidFill>
                <a:latin typeface="Oswald"/>
                <a:ea typeface="Oswald"/>
                <a:cs typeface="Oswald"/>
                <a:sym typeface="Oswald"/>
              </a:rPr>
              <a:t>the team</a:t>
            </a:r>
            <a:endParaRPr sz="1800">
              <a:solidFill>
                <a:srgbClr val="134F5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D9D9D9"/>
                </a:solidFill>
              </a:rPr>
              <a:t>Mission statement: </a:t>
            </a:r>
            <a:r>
              <a:rPr lang="en">
                <a:solidFill>
                  <a:srgbClr val="D9D9D9"/>
                </a:solidFill>
              </a:rPr>
              <a:t>Ensuring you </a:t>
            </a:r>
            <a:r>
              <a:rPr lang="en">
                <a:solidFill>
                  <a:srgbClr val="D9D9D9"/>
                </a:solidFill>
              </a:rPr>
              <a:t>find</a:t>
            </a:r>
            <a:r>
              <a:rPr lang="en">
                <a:solidFill>
                  <a:srgbClr val="D9D9D9"/>
                </a:solidFill>
              </a:rPr>
              <a:t> a parking space, hassle free</a:t>
            </a:r>
            <a:endParaRPr sz="4800">
              <a:solidFill>
                <a:srgbClr val="D9D9D9"/>
              </a:solidFill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7334400" y="0"/>
            <a:ext cx="18096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rPr>
              <a:t>parkMyCar</a:t>
            </a:r>
            <a:endParaRPr sz="1800">
              <a:solidFill>
                <a:srgbClr val="D9D9D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9D9D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Number of registered private vehicles have been constantly increasing </a:t>
            </a:r>
            <a:r>
              <a:rPr lang="en" sz="800">
                <a:solidFill>
                  <a:srgbClr val="FFFFFF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/>
              </a:rPr>
              <a:t>[1]</a:t>
            </a:r>
            <a:endParaRPr sz="8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9D9D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Parking Spaces have not grown at the same rate </a:t>
            </a:r>
            <a:r>
              <a:rPr lang="en" sz="800">
                <a:solidFill>
                  <a:srgbClr val="FFFFFF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[2]</a:t>
            </a:r>
            <a:endParaRPr sz="16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</a:t>
            </a:r>
            <a:r>
              <a:rPr lang="en" sz="12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rowth rate of vehicles in Delhi during 2017-18: 5.81%</a:t>
            </a:r>
            <a:endParaRPr sz="12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9D9D9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highest growth: ‘other passenger vehicles': 27.56%</a:t>
            </a:r>
            <a:endParaRPr sz="12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9D9D9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Net effect: finding a parking space has become tougher</a:t>
            </a:r>
            <a:endParaRPr sz="800">
              <a:solidFill>
                <a:srgbClr val="D9D9D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2" name="Google Shape;9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graphicFrame>
        <p:nvGraphicFramePr>
          <p:cNvPr id="93" name="Google Shape;93;p16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{3C4CDBA6-D9E3-46BF-8D74-513278005D7C}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2018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2018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4" name="Google Shape;94;p16"/>
          <p:cNvSpPr/>
          <p:nvPr/>
        </p:nvSpPr>
        <p:spPr>
          <a:xfrm>
            <a:off x="5154825" y="3264350"/>
            <a:ext cx="722400" cy="1262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5975575" y="3264274"/>
            <a:ext cx="722400" cy="126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6796350" y="2770100"/>
            <a:ext cx="722400" cy="1756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7617100" y="3104200"/>
            <a:ext cx="722400" cy="1422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" name="Google Shape;98;p16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99" name="Google Shape;99;p16"/>
          <p:cNvSpPr txBox="1"/>
          <p:nvPr/>
        </p:nvSpPr>
        <p:spPr>
          <a:xfrm rot="5400000">
            <a:off x="7546300" y="3436975"/>
            <a:ext cx="192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D9D9D9"/>
                </a:solidFill>
                <a:uFill>
                  <a:noFill/>
                </a:uFill>
                <a:latin typeface="Nunito Light"/>
                <a:ea typeface="Nunito Light"/>
                <a:cs typeface="Nunito Light"/>
                <a:sym typeface="Nunito Light"/>
                <a:hlinkClick r:id="rId5"/>
              </a:rPr>
              <a:t>[Delhi Economic Survey: 2018]</a:t>
            </a:r>
            <a:endParaRPr sz="10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7223100" y="0"/>
            <a:ext cx="19209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rPr>
              <a:t>parkMyCar</a:t>
            </a:r>
            <a:endParaRPr sz="1800">
              <a:solidFill>
                <a:srgbClr val="D9D9D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05" name="Google Shape;105;p17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The solution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Introduction of an interface to connect parking provider to a parking seeker.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Real time display of available parking spaces near you.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Book a space instantly or reserve a spot in advance.</a:t>
            </a:r>
            <a:endParaRPr sz="2000"/>
          </a:p>
        </p:txBody>
      </p:sp>
      <p:sp>
        <p:nvSpPr>
          <p:cNvPr id="108" name="Google Shape;108;p17"/>
          <p:cNvSpPr txBox="1"/>
          <p:nvPr/>
        </p:nvSpPr>
        <p:spPr>
          <a:xfrm>
            <a:off x="7118700" y="0"/>
            <a:ext cx="2025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34F5C"/>
                </a:solidFill>
                <a:latin typeface="Oswald"/>
                <a:ea typeface="Oswald"/>
                <a:cs typeface="Oswald"/>
                <a:sym typeface="Oswald"/>
              </a:rPr>
              <a:t>parkMyCar</a:t>
            </a:r>
            <a:endParaRPr sz="1800">
              <a:solidFill>
                <a:srgbClr val="134F5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 we need it?</a:t>
            </a:r>
            <a:endParaRPr/>
          </a:p>
        </p:txBody>
      </p:sp>
      <p:sp>
        <p:nvSpPr>
          <p:cNvPr id="114" name="Google Shape;114;p18"/>
          <p:cNvSpPr txBox="1"/>
          <p:nvPr/>
        </p:nvSpPr>
        <p:spPr>
          <a:xfrm>
            <a:off x="4368725" y="572850"/>
            <a:ext cx="44427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We can always search “Car park near me”. So why use parkMyCar?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parkMyCar provides you with a real time </a:t>
            </a:r>
            <a:r>
              <a:rPr b="1" i="1" lang="en" sz="16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availability</a:t>
            </a:r>
            <a:r>
              <a:rPr i="1" lang="en" sz="16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 of parking spaces around you. It improves upon the search by guiding you to an exact empty parking space, rather than a full parking lot.</a:t>
            </a:r>
            <a:endParaRPr i="1" sz="16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i="1" lang="en" sz="16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Also our “Reserve for Later” feature enables you to reserve a parking space in advance albeit at a nominal additional cost.</a:t>
            </a:r>
            <a:endParaRPr i="1" sz="16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7209000" y="0"/>
            <a:ext cx="1935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rPr>
              <a:t>parkMyCar</a:t>
            </a:r>
            <a:endParaRPr sz="1800">
              <a:solidFill>
                <a:srgbClr val="D9D9D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 (for parking seeker)</a:t>
            </a:r>
            <a:endParaRPr/>
          </a:p>
        </p:txBody>
      </p:sp>
      <p:grpSp>
        <p:nvGrpSpPr>
          <p:cNvPr id="121" name="Google Shape;121;p19"/>
          <p:cNvGrpSpPr/>
          <p:nvPr/>
        </p:nvGrpSpPr>
        <p:grpSpPr>
          <a:xfrm>
            <a:off x="5743273" y="2061325"/>
            <a:ext cx="3370822" cy="3483050"/>
            <a:chOff x="5632317" y="1189775"/>
            <a:chExt cx="3305700" cy="3483050"/>
          </a:xfrm>
        </p:grpSpPr>
        <p:sp>
          <p:nvSpPr>
            <p:cNvPr id="122" name="Google Shape;122;p19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Step</a:t>
              </a: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3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3" name="Google Shape;123;p19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Provide your Details, so that we can verify and confirm your booking.</a:t>
              </a:r>
              <a:endParaRPr sz="12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124" name="Google Shape;124;p19"/>
          <p:cNvGrpSpPr/>
          <p:nvPr/>
        </p:nvGrpSpPr>
        <p:grpSpPr>
          <a:xfrm>
            <a:off x="0" y="2061539"/>
            <a:ext cx="3616774" cy="3482836"/>
            <a:chOff x="0" y="1189989"/>
            <a:chExt cx="3546900" cy="3482836"/>
          </a:xfrm>
        </p:grpSpPr>
        <p:sp>
          <p:nvSpPr>
            <p:cNvPr id="125" name="Google Shape;125;p19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A2C4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Step</a:t>
              </a: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1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6" name="Google Shape;126;p19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Send a Booking request.</a:t>
              </a:r>
              <a:endParaRPr sz="12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127" name="Google Shape;127;p19"/>
          <p:cNvGrpSpPr/>
          <p:nvPr/>
        </p:nvGrpSpPr>
        <p:grpSpPr>
          <a:xfrm>
            <a:off x="3002205" y="2061325"/>
            <a:ext cx="3370822" cy="3483050"/>
            <a:chOff x="2944204" y="1189775"/>
            <a:chExt cx="3305700" cy="3483050"/>
          </a:xfrm>
        </p:grpSpPr>
        <p:sp>
          <p:nvSpPr>
            <p:cNvPr id="128" name="Google Shape;128;p19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76A5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Step</a:t>
              </a: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2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" name="Google Shape;129;p19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Choose the booking type:</a:t>
              </a:r>
              <a:endParaRPr sz="12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Instant / Reserve for Later</a:t>
              </a:r>
              <a:endParaRPr sz="12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sp>
        <p:nvSpPr>
          <p:cNvPr id="130" name="Google Shape;130;p19"/>
          <p:cNvSpPr txBox="1"/>
          <p:nvPr/>
        </p:nvSpPr>
        <p:spPr>
          <a:xfrm>
            <a:off x="7209000" y="0"/>
            <a:ext cx="1935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rPr>
              <a:t>parkMyCar</a:t>
            </a:r>
            <a:endParaRPr sz="1800">
              <a:solidFill>
                <a:srgbClr val="D9D9D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311700" y="555600"/>
            <a:ext cx="3502200" cy="12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parking lot owners: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sp>
        <p:nvSpPr>
          <p:cNvPr id="136" name="Google Shape;136;p20"/>
          <p:cNvSpPr txBox="1"/>
          <p:nvPr>
            <p:ph type="title"/>
          </p:nvPr>
        </p:nvSpPr>
        <p:spPr>
          <a:xfrm>
            <a:off x="4337500" y="514150"/>
            <a:ext cx="3753900" cy="9621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</a:t>
            </a:r>
            <a:endParaRPr/>
          </a:p>
        </p:txBody>
      </p:sp>
      <p:sp>
        <p:nvSpPr>
          <p:cNvPr id="137" name="Google Shape;137;p20"/>
          <p:cNvSpPr txBox="1"/>
          <p:nvPr>
            <p:ph type="title"/>
          </p:nvPr>
        </p:nvSpPr>
        <p:spPr>
          <a:xfrm>
            <a:off x="4337500" y="2090676"/>
            <a:ext cx="3753900" cy="962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34F5C"/>
                </a:solidFill>
              </a:rPr>
              <a:t>L</a:t>
            </a:r>
            <a:r>
              <a:rPr lang="en">
                <a:solidFill>
                  <a:srgbClr val="134F5C"/>
                </a:solidFill>
              </a:rPr>
              <a:t>ocate yourself</a:t>
            </a:r>
            <a:endParaRPr>
              <a:solidFill>
                <a:srgbClr val="134F5C"/>
              </a:solidFill>
            </a:endParaRPr>
          </a:p>
        </p:txBody>
      </p:sp>
      <p:sp>
        <p:nvSpPr>
          <p:cNvPr id="138" name="Google Shape;138;p20"/>
          <p:cNvSpPr txBox="1"/>
          <p:nvPr>
            <p:ph type="title"/>
          </p:nvPr>
        </p:nvSpPr>
        <p:spPr>
          <a:xfrm>
            <a:off x="4337501" y="3667157"/>
            <a:ext cx="3753900" cy="962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available spaces</a:t>
            </a:r>
            <a:endParaRPr/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311700" y="1765350"/>
            <a:ext cx="2808000" cy="28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Montserrat Light"/>
                <a:ea typeface="Montserrat Light"/>
                <a:cs typeface="Montserrat Light"/>
                <a:sym typeface="Montserrat Light"/>
              </a:rPr>
              <a:t>Any registered parking lot owner can register with our service. Register, locate yourself, add available spaces and you are good to go!</a:t>
            </a:r>
            <a:endParaRPr sz="14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40" name="Google Shape;140;p20"/>
          <p:cNvCxnSpPr>
            <a:stCxn id="136" idx="2"/>
            <a:endCxn id="137" idx="0"/>
          </p:cNvCxnSpPr>
          <p:nvPr/>
        </p:nvCxnSpPr>
        <p:spPr>
          <a:xfrm>
            <a:off x="6214450" y="1476250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20"/>
          <p:cNvCxnSpPr/>
          <p:nvPr/>
        </p:nvCxnSpPr>
        <p:spPr>
          <a:xfrm>
            <a:off x="6214450" y="3052775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" name="Google Shape;142;p20"/>
          <p:cNvSpPr txBox="1"/>
          <p:nvPr/>
        </p:nvSpPr>
        <p:spPr>
          <a:xfrm>
            <a:off x="7209000" y="0"/>
            <a:ext cx="1935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9D9D9"/>
                </a:solidFill>
                <a:latin typeface="Oswald"/>
                <a:ea typeface="Oswald"/>
                <a:cs typeface="Oswald"/>
                <a:sym typeface="Oswald"/>
              </a:rPr>
              <a:t>parkMyCar</a:t>
            </a:r>
            <a:endParaRPr sz="1800">
              <a:solidFill>
                <a:srgbClr val="D9D9D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76A5AF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311700" y="555600"/>
            <a:ext cx="35022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For the parking lot owners: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Benefits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148" name="Google Shape;148;p21"/>
          <p:cNvGrpSpPr/>
          <p:nvPr/>
        </p:nvGrpSpPr>
        <p:grpSpPr>
          <a:xfrm>
            <a:off x="2923955" y="1893348"/>
            <a:ext cx="2135754" cy="2036870"/>
            <a:chOff x="3071457" y="2013875"/>
            <a:chExt cx="1944600" cy="1569600"/>
          </a:xfrm>
        </p:grpSpPr>
        <p:sp>
          <p:nvSpPr>
            <p:cNvPr id="149" name="Google Shape;149;p21"/>
            <p:cNvSpPr/>
            <p:nvPr/>
          </p:nvSpPr>
          <p:spPr>
            <a:xfrm flipH="1" rot="10800000">
              <a:off x="3071457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1"/>
            <p:cNvSpPr txBox="1"/>
            <p:nvPr/>
          </p:nvSpPr>
          <p:spPr>
            <a:xfrm>
              <a:off x="3316102" y="2256385"/>
              <a:ext cx="1451700" cy="459900"/>
            </a:xfrm>
            <a:prstGeom prst="rect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Easy to use Interface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1" name="Google Shape;151;p21"/>
            <p:cNvSpPr txBox="1"/>
            <p:nvPr/>
          </p:nvSpPr>
          <p:spPr>
            <a:xfrm>
              <a:off x="3318889" y="2701248"/>
              <a:ext cx="1451700" cy="512400"/>
            </a:xfrm>
            <a:prstGeom prst="rect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Our minimalistic UI ensures ease of use for all.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790822" y="1893348"/>
            <a:ext cx="2135754" cy="2036870"/>
            <a:chOff x="1126863" y="2013875"/>
            <a:chExt cx="1944600" cy="1569600"/>
          </a:xfrm>
        </p:grpSpPr>
        <p:sp>
          <p:nvSpPr>
            <p:cNvPr id="153" name="Google Shape;153;p21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1"/>
            <p:cNvSpPr txBox="1"/>
            <p:nvPr/>
          </p:nvSpPr>
          <p:spPr>
            <a:xfrm>
              <a:off x="1351627" y="2256385"/>
              <a:ext cx="1451700" cy="459900"/>
            </a:xfrm>
            <a:prstGeom prst="rect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Great demand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5" name="Google Shape;155;p21"/>
            <p:cNvSpPr txBox="1"/>
            <p:nvPr/>
          </p:nvSpPr>
          <p:spPr>
            <a:xfrm>
              <a:off x="1373318" y="2701248"/>
              <a:ext cx="1451700" cy="512400"/>
            </a:xfrm>
            <a:prstGeom prst="rect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Given the well documented parking problems </a:t>
              </a:r>
              <a:r>
                <a:rPr lang="en" sz="800">
                  <a:solidFill>
                    <a:srgbClr val="FFFFFF"/>
                  </a:solidFill>
                  <a:uFill>
                    <a:noFill/>
                  </a:uFill>
                  <a:latin typeface="Roboto"/>
                  <a:ea typeface="Roboto"/>
                  <a:cs typeface="Roboto"/>
                  <a:sym typeface="Roboto"/>
                  <a:hlinkClick r:id="rId3"/>
                </a:rPr>
                <a:t>(ref.)</a:t>
              </a: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, there is bound to be a demand for this service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6" name="Google Shape;156;p21"/>
          <p:cNvGrpSpPr/>
          <p:nvPr/>
        </p:nvGrpSpPr>
        <p:grpSpPr>
          <a:xfrm>
            <a:off x="5056962" y="1893348"/>
            <a:ext cx="3296218" cy="2036870"/>
            <a:chOff x="5015938" y="2013875"/>
            <a:chExt cx="3001200" cy="1569600"/>
          </a:xfrm>
        </p:grpSpPr>
        <p:sp>
          <p:nvSpPr>
            <p:cNvPr id="157" name="Google Shape;157;p21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0C34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1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solidFill>
              <a:srgbClr val="0C343D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Greater Profits for all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9" name="Google Shape;159;p21"/>
            <p:cNvSpPr txBox="1"/>
            <p:nvPr/>
          </p:nvSpPr>
          <p:spPr>
            <a:xfrm>
              <a:off x="5360225" y="2716353"/>
              <a:ext cx="2417100" cy="512400"/>
            </a:xfrm>
            <a:prstGeom prst="rect">
              <a:avLst/>
            </a:prstGeom>
            <a:solidFill>
              <a:srgbClr val="0C343D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Greater demand and a simplified service provider.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0" name="Google Shape;160;p21"/>
          <p:cNvGrpSpPr/>
          <p:nvPr/>
        </p:nvGrpSpPr>
        <p:grpSpPr>
          <a:xfrm>
            <a:off x="4913877" y="2785422"/>
            <a:ext cx="287297" cy="337900"/>
            <a:chOff x="4858109" y="2631368"/>
            <a:chExt cx="316442" cy="315000"/>
          </a:xfrm>
        </p:grpSpPr>
        <p:sp>
          <p:nvSpPr>
            <p:cNvPr id="161" name="Google Shape;161;p21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fmla="val 32020" name="adj1"/>
                <a:gd fmla="val 66970" name="adj2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163" name="Google Shape;163;p21"/>
          <p:cNvGrpSpPr/>
          <p:nvPr/>
        </p:nvGrpSpPr>
        <p:grpSpPr>
          <a:xfrm>
            <a:off x="2785985" y="2785344"/>
            <a:ext cx="285956" cy="337888"/>
            <a:chOff x="3157188" y="909150"/>
            <a:chExt cx="470400" cy="470400"/>
          </a:xfrm>
        </p:grpSpPr>
        <p:sp>
          <p:nvSpPr>
            <p:cNvPr id="164" name="Google Shape;164;p21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307B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21"/>
          <p:cNvSpPr txBox="1"/>
          <p:nvPr/>
        </p:nvSpPr>
        <p:spPr>
          <a:xfrm>
            <a:off x="7209000" y="0"/>
            <a:ext cx="1935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34F5C"/>
                </a:solidFill>
                <a:latin typeface="Oswald"/>
                <a:ea typeface="Oswald"/>
                <a:cs typeface="Oswald"/>
                <a:sym typeface="Oswald"/>
              </a:rPr>
              <a:t>parkMyCar</a:t>
            </a:r>
            <a:endParaRPr sz="1800">
              <a:solidFill>
                <a:srgbClr val="134F5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